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8" name="Shape 14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5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numCol="1" spcCol="38100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owl of salad with fried rice, boiled eggs,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4" name="Bowl with salmon cakes, salad,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Bowl of pappardelle pasta with parsley butter, roasted hazelnuts,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bowl of salad with fried rice, boiled eggs,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499" y="606024"/>
            <a:ext cx="21971001" cy="1433163"/>
          </a:xfrm>
          <a:prstGeom prst="rect">
            <a:avLst/>
          </a:prstGeom>
        </p:spPr>
        <p:txBody>
          <a:bodyPr/>
          <a:lstStyle>
            <a:lvl1pPr algn="ctr">
              <a:defRPr spc="-232" sz="116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idx="1" hasCustomPrompt="1"/>
          </p:nvPr>
        </p:nvSpPr>
        <p:spPr>
          <a:xfrm>
            <a:off x="1503478" y="2591222"/>
            <a:ext cx="21674022" cy="6903209"/>
          </a:xfrm>
          <a:prstGeom prst="rect">
            <a:avLst/>
          </a:prstGeom>
        </p:spPr>
        <p:txBody>
          <a:bodyPr numCol="1" spcCol="38100"/>
          <a:lstStyle>
            <a:lvl1pPr marL="0" indent="0">
              <a:buSzTx/>
              <a:buNone/>
              <a:defRPr>
                <a:latin typeface="Graphik"/>
                <a:ea typeface="Graphik"/>
                <a:cs typeface="Graphik"/>
                <a:sym typeface="Graphik"/>
              </a:defRPr>
            </a:lvl1pPr>
            <a:lvl2pPr marL="0" indent="457200">
              <a:buSzTx/>
              <a:buNone/>
              <a:defRPr>
                <a:latin typeface="Graphik"/>
                <a:ea typeface="Graphik"/>
                <a:cs typeface="Graphik"/>
                <a:sym typeface="Graphik"/>
              </a:defRPr>
            </a:lvl2pPr>
            <a:lvl3pPr marL="0" indent="914400">
              <a:buSzTx/>
              <a:buNone/>
              <a:defRPr>
                <a:latin typeface="Graphik"/>
                <a:ea typeface="Graphik"/>
                <a:cs typeface="Graphik"/>
                <a:sym typeface="Graphik"/>
              </a:defRPr>
            </a:lvl3pPr>
            <a:lvl4pPr marL="0" indent="1371600">
              <a:buSzTx/>
              <a:buNone/>
              <a:defRPr>
                <a:latin typeface="Graphik"/>
                <a:ea typeface="Graphik"/>
                <a:cs typeface="Graphik"/>
                <a:sym typeface="Graphik"/>
              </a:defRPr>
            </a:lvl4pPr>
            <a:lvl5pPr marL="0" indent="1828800">
              <a:buSzTx/>
              <a:buNone/>
              <a:defRPr>
                <a:latin typeface="Graphik"/>
                <a:ea typeface="Graphik"/>
                <a:cs typeface="Graphik"/>
                <a:sym typeface="Graphik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0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2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9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8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89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1" name="NGC 2141 and HR Diagram"/>
          <p:cNvSpPr txBox="1"/>
          <p:nvPr>
            <p:ph type="ctrTitle"/>
          </p:nvPr>
        </p:nvSpPr>
        <p:spPr>
          <a:xfrm>
            <a:off x="1206498" y="2574991"/>
            <a:ext cx="21971004" cy="4648201"/>
          </a:xfrm>
          <a:prstGeom prst="rect">
            <a:avLst/>
          </a:prstGeom>
        </p:spPr>
        <p:txBody>
          <a:bodyPr/>
          <a:lstStyle>
            <a:lvl1pPr algn="ctr">
              <a:defRPr b="0" spc="-246" sz="123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NGC 2141 and HR Diagram</a:t>
            </a:r>
          </a:p>
        </p:txBody>
      </p:sp>
      <p:sp>
        <p:nvSpPr>
          <p:cNvPr id="152" name="Presentor: Trang Huynh"/>
          <p:cNvSpPr txBox="1"/>
          <p:nvPr>
            <p:ph type="subTitle" sz="quarter" idx="1"/>
          </p:nvPr>
        </p:nvSpPr>
        <p:spPr>
          <a:xfrm>
            <a:off x="1206499" y="7196865"/>
            <a:ext cx="21971001" cy="1905001"/>
          </a:xfrm>
          <a:prstGeom prst="rect">
            <a:avLst/>
          </a:prstGeom>
        </p:spPr>
        <p:txBody>
          <a:bodyPr/>
          <a:lstStyle>
            <a:lvl1pPr algn="ctr">
              <a:defRPr b="0" i="1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Presentor: Trang Huynh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ounded Rectangle"/>
          <p:cNvSpPr/>
          <p:nvPr/>
        </p:nvSpPr>
        <p:spPr>
          <a:xfrm>
            <a:off x="13248060" y="5796612"/>
            <a:ext cx="7503016" cy="2122776"/>
          </a:xfrm>
          <a:prstGeom prst="roundRect">
            <a:avLst>
              <a:gd name="adj" fmla="val 15000"/>
            </a:avLst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3" name="Step 4: Creating H-R Diagr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8070">
              <a:defRPr spc="-157" sz="7887"/>
            </a:lvl1pPr>
          </a:lstStyle>
          <a:p>
            <a:pPr/>
            <a:r>
              <a:t>Step 4: Creating H-R Diagram</a:t>
            </a:r>
          </a:p>
        </p:txBody>
      </p:sp>
      <p:sp>
        <p:nvSpPr>
          <p:cNvPr id="194" name="Perform further refinement to exclude false detections of stars…"/>
          <p:cNvSpPr txBox="1"/>
          <p:nvPr>
            <p:ph type="body" sz="half" idx="1"/>
          </p:nvPr>
        </p:nvSpPr>
        <p:spPr>
          <a:xfrm>
            <a:off x="11146529" y="2238177"/>
            <a:ext cx="12167347" cy="10781565"/>
          </a:xfrm>
          <a:prstGeom prst="rect">
            <a:avLst/>
          </a:prstGeom>
        </p:spPr>
        <p:txBody>
          <a:bodyPr/>
          <a:lstStyle/>
          <a:p>
            <a:pPr marL="609600" indent="-609600">
              <a:buSzPct val="123000"/>
              <a:buChar char="•"/>
              <a:defRPr>
                <a:solidFill>
                  <a:srgbClr val="FFFFFF"/>
                </a:solidFill>
              </a:defRPr>
            </a:pPr>
            <a:r>
              <a:t>Perform further refinement to exclude false detections of stars</a:t>
            </a:r>
          </a:p>
          <a:p>
            <a:pPr marL="609600" indent="-609600">
              <a:buSzPct val="123000"/>
              <a:buChar char="•"/>
              <a:defRPr>
                <a:solidFill>
                  <a:srgbClr val="FFFFFF"/>
                </a:solidFill>
              </a:defRPr>
            </a:pPr>
            <a:r>
              <a:t>Poisson Statistics</a:t>
            </a:r>
          </a:p>
          <a:p>
            <a:pPr marL="609600" indent="-609600">
              <a:buSzPct val="123000"/>
              <a:buChar char="•"/>
              <a:defRPr>
                <a:solidFill>
                  <a:srgbClr val="FFFFFF"/>
                </a:solidFill>
              </a:defRPr>
            </a:pPr>
          </a:p>
          <a:p>
            <a:pPr marL="609600" indent="-609600">
              <a:buSzPct val="123000"/>
              <a:buChar char="•"/>
              <a:defRPr>
                <a:solidFill>
                  <a:srgbClr val="FFFFFF"/>
                </a:solidFill>
              </a:defRPr>
            </a:pPr>
          </a:p>
          <a:p>
            <a:pPr marL="609600" indent="-609600">
              <a:buSzPct val="123000"/>
              <a:buChar char="•"/>
              <a:defRPr>
                <a:solidFill>
                  <a:srgbClr val="FFFFFF"/>
                </a:solidFill>
              </a:defRPr>
            </a:pPr>
            <a:r>
              <a:t>S/N = flux count / unc</a:t>
            </a:r>
          </a:p>
        </p:txBody>
      </p:sp>
      <p:pic>
        <p:nvPicPr>
          <p:cNvPr id="195" name="Screenshot 2022-12-06 at 4.42.44 PM.png" descr="Screenshot 2022-12-06 at 4.42.4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0597" y="2277133"/>
            <a:ext cx="9792323" cy="10703653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Equation"/>
          <p:cNvSpPr txBox="1"/>
          <p:nvPr/>
        </p:nvSpPr>
        <p:spPr>
          <a:xfrm>
            <a:off x="13785342" y="6342840"/>
            <a:ext cx="5892676" cy="150124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6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6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ad>
                    <m:radPr>
                      <m:ctrlPr>
                        <a:rPr xmlns:a="http://schemas.openxmlformats.org/drawingml/2006/main" sz="6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degHide m:val="on"/>
                    </m:radPr>
                    <m:deg/>
                    <m:e>
                      <m:r>
                        <a:rPr xmlns:a="http://schemas.openxmlformats.org/drawingml/2006/main" sz="6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a:rPr xmlns:a="http://schemas.openxmlformats.org/drawingml/2006/main" sz="6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e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  <m:sub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sub>
                      </m:sSub>
                      <m:sSubSup>
                        <m:e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b</m:t>
                          </m:r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g</m:t>
                          </m:r>
                        </m:sub>
                        <m:sup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e>
                  </m:rad>
                </m:oMath>
              </m:oMathPara>
            </a14:m>
            <a:endParaRPr sz="64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1658070">
              <a:defRPr spc="-157" sz="7887"/>
            </a:pPr>
          </a:p>
        </p:txBody>
      </p:sp>
      <p:sp>
        <p:nvSpPr>
          <p:cNvPr id="199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0" name="Screenshot 2022-12-06 at 4.53.21 PM.png" descr="Screenshot 2022-12-06 at 4.53.2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79293" y="696645"/>
            <a:ext cx="13722393" cy="123227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8070">
              <a:defRPr spc="-157" sz="7887"/>
            </a:lvl1pPr>
          </a:lstStyle>
          <a:p>
            <a:pPr/>
            <a:r>
              <a:t>Introduction</a:t>
            </a:r>
          </a:p>
        </p:txBody>
      </p:sp>
      <p:sp>
        <p:nvSpPr>
          <p:cNvPr id="155" name="Rectangle"/>
          <p:cNvSpPr/>
          <p:nvPr/>
        </p:nvSpPr>
        <p:spPr>
          <a:xfrm>
            <a:off x="1174353" y="2335055"/>
            <a:ext cx="21881784" cy="10425627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6" name="Objectives: to identify stars in the globular cluster NGC 2141 and create H-R diagram using sigma clipping method and peak finding algorithm…"/>
          <p:cNvSpPr txBox="1"/>
          <p:nvPr>
            <p:ph type="body" idx="1"/>
          </p:nvPr>
        </p:nvSpPr>
        <p:spPr>
          <a:xfrm>
            <a:off x="1206500" y="2794140"/>
            <a:ext cx="21422091" cy="9507458"/>
          </a:xfrm>
          <a:prstGeom prst="rect">
            <a:avLst/>
          </a:prstGeom>
        </p:spPr>
        <p:txBody>
          <a:bodyPr/>
          <a:lstStyle/>
          <a:p>
            <a:pPr marL="542544" indent="-542544" defTabSz="2170121">
              <a:spcBef>
                <a:spcPts val="4000"/>
              </a:spcBef>
              <a:buSzPct val="123000"/>
              <a:buChar char="•"/>
              <a:defRPr sz="4272"/>
            </a:pPr>
            <a:r>
              <a:rPr b="1"/>
              <a:t>Objectives: </a:t>
            </a:r>
            <a:r>
              <a:t>to identify stars in the globular cluster NGC 2141 and create H-R diagram using sigma clipping method and peak finding algorithm</a:t>
            </a:r>
          </a:p>
          <a:p>
            <a:pPr marL="542544" indent="-542544" defTabSz="2170121">
              <a:spcBef>
                <a:spcPts val="4000"/>
              </a:spcBef>
              <a:buSzPct val="123000"/>
              <a:buChar char="•"/>
              <a:defRPr sz="4272"/>
            </a:pPr>
            <a:r>
              <a:t>4 main steps:</a:t>
            </a:r>
          </a:p>
          <a:p>
            <a:pPr lvl="1" marL="1085088" indent="-542544" defTabSz="2170121">
              <a:spcBef>
                <a:spcPts val="4000"/>
              </a:spcBef>
              <a:buSzPct val="123000"/>
              <a:buChar char="•"/>
              <a:defRPr sz="4272"/>
            </a:pPr>
            <a:r>
              <a:t>Measure stars’ photometry</a:t>
            </a:r>
          </a:p>
          <a:p>
            <a:pPr lvl="1" marL="1085088" indent="-542544" defTabSz="2170121">
              <a:spcBef>
                <a:spcPts val="4000"/>
              </a:spcBef>
              <a:buSzPct val="123000"/>
              <a:buChar char="•"/>
              <a:defRPr sz="4272"/>
            </a:pPr>
            <a:r>
              <a:t>Detecting stars</a:t>
            </a:r>
          </a:p>
          <a:p>
            <a:pPr lvl="1" marL="1085088" indent="-542544" defTabSz="2170121">
              <a:spcBef>
                <a:spcPts val="4000"/>
              </a:spcBef>
              <a:buSzPct val="123000"/>
              <a:buChar char="•"/>
              <a:defRPr sz="4272"/>
            </a:pPr>
            <a:r>
              <a:t>Segmenting stars</a:t>
            </a:r>
          </a:p>
          <a:p>
            <a:pPr lvl="1" marL="1085088" indent="-542544" defTabSz="2170121">
              <a:spcBef>
                <a:spcPts val="4000"/>
              </a:spcBef>
              <a:buSzPct val="123000"/>
              <a:buChar char="•"/>
              <a:defRPr sz="4272"/>
            </a:pPr>
            <a:r>
              <a:t> Creating HR diagram for NGC 2141</a:t>
            </a:r>
          </a:p>
          <a:p>
            <a:pPr marL="542544" indent="-542544" defTabSz="2170121">
              <a:spcBef>
                <a:spcPts val="4000"/>
              </a:spcBef>
              <a:buSzPct val="123000"/>
              <a:buChar char="•"/>
              <a:defRPr sz="4272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ectangle"/>
          <p:cNvSpPr/>
          <p:nvPr/>
        </p:nvSpPr>
        <p:spPr>
          <a:xfrm>
            <a:off x="1174353" y="2335055"/>
            <a:ext cx="21881784" cy="10425627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9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1658070">
              <a:defRPr spc="-157" sz="7887"/>
            </a:pPr>
          </a:p>
        </p:txBody>
      </p:sp>
      <p:sp>
        <p:nvSpPr>
          <p:cNvPr id="160" name="Data obtained from ASTR 4261: Observational Astronomy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9600" indent="-609600">
              <a:buSzPct val="123000"/>
              <a:buChar char="•"/>
            </a:pPr>
            <a:r>
              <a:t>Data obtained from ASTR 4261: Observational Astronomy:</a:t>
            </a:r>
          </a:p>
          <a:p>
            <a:pPr lvl="1" marL="1219200" indent="-609600">
              <a:buSzPct val="123000"/>
              <a:buChar char="•"/>
            </a:pPr>
            <a:r>
              <a:t>R filter: ngc2141_Mar28-003R.fit</a:t>
            </a:r>
          </a:p>
          <a:p>
            <a:pPr lvl="1" marL="1219200" indent="-609600">
              <a:buSzPct val="123000"/>
              <a:buChar char="•"/>
            </a:pPr>
            <a:r>
              <a:t>V filter: ngc2141_Mar28-003V.fit</a:t>
            </a:r>
          </a:p>
        </p:txBody>
      </p:sp>
      <p:pic>
        <p:nvPicPr>
          <p:cNvPr id="161" name="Screenshot 2022-12-06 at 4.12.45 PM.png" descr="Screenshot 2022-12-06 at 4.12.4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93470" y="7099493"/>
            <a:ext cx="13197060" cy="48605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Rectangle"/>
          <p:cNvSpPr/>
          <p:nvPr/>
        </p:nvSpPr>
        <p:spPr>
          <a:xfrm>
            <a:off x="1174353" y="2335055"/>
            <a:ext cx="21881784" cy="10425627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4" name="Adjusting parameters throughout the code:…"/>
          <p:cNvSpPr txBox="1"/>
          <p:nvPr>
            <p:ph type="body" idx="1"/>
          </p:nvPr>
        </p:nvSpPr>
        <p:spPr>
          <a:xfrm>
            <a:off x="1206500" y="2591222"/>
            <a:ext cx="21402539" cy="9913294"/>
          </a:xfrm>
          <a:prstGeom prst="rect">
            <a:avLst/>
          </a:prstGeom>
        </p:spPr>
        <p:txBody>
          <a:bodyPr/>
          <a:lstStyle/>
          <a:p>
            <a:pPr marL="609600" indent="-609600">
              <a:buSzPct val="123000"/>
              <a:buChar char="•"/>
            </a:pPr>
            <a:r>
              <a:t>Adjusting parameters throughout the code:</a:t>
            </a:r>
          </a:p>
          <a:p>
            <a:pPr lvl="1" marL="1219200" indent="-609600">
              <a:buSzPct val="123000"/>
              <a:buChar char="•"/>
            </a:pPr>
            <a:r>
              <a:t>minRadius - stars that are a certain minimum radius away from the center</a:t>
            </a:r>
          </a:p>
          <a:p>
            <a:pPr lvl="1" marL="1219200" indent="-609600">
              <a:buSzPct val="123000"/>
              <a:buChar char="•"/>
            </a:pPr>
            <a:r>
              <a:t>threshold - number of standard deviations above the background; low value of threshold will pick up most stars; but leads to possible false detections</a:t>
            </a:r>
          </a:p>
          <a:p>
            <a:pPr lvl="1" marL="1219200" indent="-609600">
              <a:buSzPct val="123000"/>
              <a:buChar char="•"/>
            </a:pPr>
            <a:r>
              <a:t>minSNRatio -  minimum signal to noiseratio (S/N) of a star for it to be included in HR diagram. S/N is a flux count (S) divided by the uncertainty in their count (N)</a:t>
            </a:r>
          </a:p>
        </p:txBody>
      </p:sp>
      <p:sp>
        <p:nvSpPr>
          <p:cNvPr id="165" name="Equation"/>
          <p:cNvSpPr txBox="1"/>
          <p:nvPr/>
        </p:nvSpPr>
        <p:spPr>
          <a:xfrm>
            <a:off x="12230658" y="10779584"/>
            <a:ext cx="5892675" cy="150124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6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6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ad>
                    <m:radPr>
                      <m:ctrlPr>
                        <a:rPr xmlns:a="http://schemas.openxmlformats.org/drawingml/2006/main" sz="6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degHide m:val="on"/>
                    </m:radPr>
                    <m:deg/>
                    <m:e>
                      <m:r>
                        <a:rPr xmlns:a="http://schemas.openxmlformats.org/drawingml/2006/main" sz="6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a:rPr xmlns:a="http://schemas.openxmlformats.org/drawingml/2006/main" sz="6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e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  <m:sub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sub>
                      </m:sSub>
                      <m:sSubSup>
                        <m:e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b</m:t>
                          </m:r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g</m:t>
                          </m:r>
                        </m:sub>
                        <m:sup>
                          <m:r>
                            <a:rPr xmlns:a="http://schemas.openxmlformats.org/drawingml/2006/main" sz="6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e>
                  </m:rad>
                </m:oMath>
              </m:oMathPara>
            </a14:m>
            <a:endParaRPr sz="64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Using SigmaClipping Method"/>
          <p:cNvSpPr txBox="1"/>
          <p:nvPr>
            <p:ph type="body" sz="quarter" idx="1"/>
          </p:nvPr>
        </p:nvSpPr>
        <p:spPr>
          <a:xfrm>
            <a:off x="1123800" y="3098517"/>
            <a:ext cx="12031842" cy="205536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Using SigmaClipping Method</a:t>
            </a:r>
          </a:p>
        </p:txBody>
      </p:sp>
      <p:sp>
        <p:nvSpPr>
          <p:cNvPr id="168" name="Step 1: Measuring Stars’ Photomet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8070">
              <a:defRPr spc="-157" sz="7887"/>
            </a:lvl1pPr>
          </a:lstStyle>
          <a:p>
            <a:pPr/>
            <a:r>
              <a:t>Step 1: Measuring Stars’ Photometry</a:t>
            </a:r>
          </a:p>
        </p:txBody>
      </p:sp>
      <p:pic>
        <p:nvPicPr>
          <p:cNvPr id="169" name="Screenshot 2022-12-06 at 4.13.42 PM.png" descr="Screenshot 2022-12-06 at 4.13.4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2449" y="4661498"/>
            <a:ext cx="11675750" cy="74300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Screenshot 2022-12-06 at 4.15.58 PM.png" descr="Screenshot 2022-12-06 at 4.15.5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512311" y="2886942"/>
            <a:ext cx="10273046" cy="9664774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Ref: https://www.kaggle.com/code/robertsorba/globular-cluster/notebook"/>
          <p:cNvSpPr txBox="1"/>
          <p:nvPr/>
        </p:nvSpPr>
        <p:spPr>
          <a:xfrm>
            <a:off x="956104" y="12688440"/>
            <a:ext cx="10161423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Ref: https://www.kaggle.com/code/robertsorba/globular-cluster/notebook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1658070">
              <a:defRPr spc="-157" sz="7887"/>
            </a:pPr>
          </a:p>
        </p:txBody>
      </p:sp>
      <p:sp>
        <p:nvSpPr>
          <p:cNvPr id="174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5" name="Screenshot 2022-12-06 at 4.19.48 PM.png" descr="Screenshot 2022-12-06 at 4.19.4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2167" y="520886"/>
            <a:ext cx="10649243" cy="946599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Screenshot 2022-12-06 at 4.20.32 PM.png" descr="Screenshot 2022-12-06 at 4.20.32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39618" y="603460"/>
            <a:ext cx="10671259" cy="93008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Screenshot 2022-12-06 at 4.21.07 PM.png" descr="Screenshot 2022-12-06 at 4.21.07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34304" y="10312426"/>
            <a:ext cx="10304019" cy="30471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tep 2: Detecting Sta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8070">
              <a:defRPr spc="-157" sz="7887"/>
            </a:lvl1pPr>
          </a:lstStyle>
          <a:p>
            <a:pPr/>
            <a:r>
              <a:t>Step 2: Detecting Stars</a:t>
            </a:r>
          </a:p>
        </p:txBody>
      </p:sp>
      <p:sp>
        <p:nvSpPr>
          <p:cNvPr id="180" name="Calculate the coordinates of stars in V filter…"/>
          <p:cNvSpPr txBox="1"/>
          <p:nvPr>
            <p:ph type="body" sz="half" idx="1"/>
          </p:nvPr>
        </p:nvSpPr>
        <p:spPr>
          <a:xfrm>
            <a:off x="1503478" y="2591222"/>
            <a:ext cx="9789438" cy="10592990"/>
          </a:xfrm>
          <a:prstGeom prst="rect">
            <a:avLst/>
          </a:prstGeom>
        </p:spPr>
        <p:txBody>
          <a:bodyPr/>
          <a:lstStyle/>
          <a:p>
            <a:pPr marL="609600" indent="-609600">
              <a:buSzPct val="123000"/>
              <a:buChar char="•"/>
              <a:defRPr>
                <a:solidFill>
                  <a:srgbClr val="FFFFFF"/>
                </a:solidFill>
              </a:defRPr>
            </a:pPr>
            <a:r>
              <a:t>Calculate the coordinates of stars in V filter</a:t>
            </a:r>
          </a:p>
          <a:p>
            <a:pPr marL="609600" indent="-609600">
              <a:buSzPct val="123000"/>
              <a:buChar char="•"/>
              <a:defRPr>
                <a:solidFill>
                  <a:srgbClr val="FFFFFF"/>
                </a:solidFill>
              </a:defRPr>
            </a:pPr>
            <a:r>
              <a:t>Calculate minimum random noise </a:t>
            </a:r>
          </a:p>
          <a:p>
            <a:pPr marL="609600" indent="-609600">
              <a:buSzPct val="123000"/>
              <a:buChar char="•"/>
              <a:defRPr>
                <a:solidFill>
                  <a:srgbClr val="FFFFFF"/>
                </a:solidFill>
              </a:defRPr>
            </a:pPr>
            <a:r>
              <a:t>Picked out peaks that are above 20 sigma</a:t>
            </a:r>
          </a:p>
        </p:txBody>
      </p:sp>
      <p:pic>
        <p:nvPicPr>
          <p:cNvPr id="181" name="Screenshot 2022-12-06 at 4.22.10 PM.png" descr="Screenshot 2022-12-06 at 4.22.1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90852" y="2272270"/>
            <a:ext cx="12464501" cy="71617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Identify 112 stars that are 300 pixels away from the center with 20 sigma above the background"/>
          <p:cNvSpPr txBox="1"/>
          <p:nvPr>
            <p:ph type="body" sz="half" idx="1"/>
          </p:nvPr>
        </p:nvSpPr>
        <p:spPr>
          <a:xfrm>
            <a:off x="1503478" y="2442600"/>
            <a:ext cx="10382075" cy="671429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Identify 112 stars that are 300 pixels away from the center with 20 sigma above the background</a:t>
            </a:r>
          </a:p>
        </p:txBody>
      </p:sp>
      <p:pic>
        <p:nvPicPr>
          <p:cNvPr id="184" name="Screenshot 2022-12-06 at 4.27.38 PM.png" descr="Screenshot 2022-12-06 at 4.27.3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4186" y="5678001"/>
            <a:ext cx="11561515" cy="32247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Screenshot 2022-12-06 at 4.28.00 PM.png" descr="Screenshot 2022-12-06 at 4.28.00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78654" y="2411593"/>
            <a:ext cx="11437428" cy="102614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tep 3: Segmenting Sta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8070">
              <a:defRPr spc="-157" sz="7887"/>
            </a:lvl1pPr>
          </a:lstStyle>
          <a:p>
            <a:pPr/>
            <a:r>
              <a:t>Step 3: Segmenting Stars</a:t>
            </a:r>
          </a:p>
        </p:txBody>
      </p:sp>
      <p:sp>
        <p:nvSpPr>
          <p:cNvPr id="188" name="Use watershed algorithm to determine the detected stars’ pixels by separating 2 stars that have overlapping fluxes.…"/>
          <p:cNvSpPr txBox="1"/>
          <p:nvPr>
            <p:ph type="body" sz="half" idx="1"/>
          </p:nvPr>
        </p:nvSpPr>
        <p:spPr>
          <a:xfrm>
            <a:off x="1503478" y="2591222"/>
            <a:ext cx="21674022" cy="3428235"/>
          </a:xfrm>
          <a:prstGeom prst="rect">
            <a:avLst/>
          </a:prstGeom>
        </p:spPr>
        <p:txBody>
          <a:bodyPr/>
          <a:lstStyle/>
          <a:p>
            <a:pPr marL="481584" indent="-481584" defTabSz="1926287">
              <a:spcBef>
                <a:spcPts val="3500"/>
              </a:spcBef>
              <a:buSzPct val="123000"/>
              <a:buChar char="•"/>
              <a:defRPr sz="3792">
                <a:solidFill>
                  <a:srgbClr val="FFFFFF"/>
                </a:solidFill>
              </a:defRPr>
            </a:pPr>
            <a:r>
              <a:t>Use watershed algorithm to determine the detected stars’ pixels by separating 2 stars that have overlapping fluxes.</a:t>
            </a:r>
          </a:p>
          <a:p>
            <a:pPr marL="481584" indent="-481584" defTabSz="1926287">
              <a:spcBef>
                <a:spcPts val="3500"/>
              </a:spcBef>
              <a:buSzPct val="123000"/>
              <a:buChar char="•"/>
              <a:defRPr sz="3792">
                <a:solidFill>
                  <a:srgbClr val="FFFFFF"/>
                </a:solidFill>
              </a:defRPr>
            </a:pPr>
            <a:r>
              <a:t>Markers: maximum of the distance between the star and background</a:t>
            </a:r>
          </a:p>
          <a:p>
            <a:pPr marL="481584" indent="-481584" defTabSz="1926287">
              <a:spcBef>
                <a:spcPts val="3500"/>
              </a:spcBef>
              <a:buSzPct val="123000"/>
              <a:buChar char="•"/>
              <a:defRPr sz="3792">
                <a:solidFill>
                  <a:srgbClr val="FFFFFF"/>
                </a:solidFill>
              </a:defRPr>
            </a:pPr>
            <a:r>
              <a:t>Determine the total flux of each star by summing up al fluxes and subtracting the background</a:t>
            </a:r>
          </a:p>
        </p:txBody>
      </p:sp>
      <p:pic>
        <p:nvPicPr>
          <p:cNvPr id="189" name="Screenshot 2022-12-06 at 4.30.41 PM.png" descr="Screenshot 2022-12-06 at 4.30.4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97162" y="6770990"/>
            <a:ext cx="10952618" cy="50517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Screenshot 2022-12-06 at 4.38.35 PM.png" descr="Screenshot 2022-12-06 at 4.38.35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9948" y="6827109"/>
            <a:ext cx="11633388" cy="40783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